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4"/>
  </p:notesMasterIdLst>
  <p:sldIdLst>
    <p:sldId id="256" r:id="rId2"/>
    <p:sldId id="345" r:id="rId3"/>
    <p:sldId id="339" r:id="rId4"/>
    <p:sldId id="369" r:id="rId5"/>
    <p:sldId id="360" r:id="rId6"/>
    <p:sldId id="371" r:id="rId7"/>
    <p:sldId id="392" r:id="rId8"/>
    <p:sldId id="393" r:id="rId9"/>
    <p:sldId id="394" r:id="rId10"/>
    <p:sldId id="327" r:id="rId11"/>
    <p:sldId id="341" r:id="rId12"/>
    <p:sldId id="342" r:id="rId13"/>
    <p:sldId id="346" r:id="rId14"/>
    <p:sldId id="363" r:id="rId15"/>
    <p:sldId id="373" r:id="rId16"/>
    <p:sldId id="374" r:id="rId17"/>
    <p:sldId id="365" r:id="rId18"/>
    <p:sldId id="358" r:id="rId19"/>
    <p:sldId id="359" r:id="rId20"/>
    <p:sldId id="385" r:id="rId21"/>
    <p:sldId id="389" r:id="rId22"/>
    <p:sldId id="391" r:id="rId23"/>
    <p:sldId id="390" r:id="rId24"/>
    <p:sldId id="383" r:id="rId25"/>
    <p:sldId id="379" r:id="rId26"/>
    <p:sldId id="387" r:id="rId27"/>
    <p:sldId id="386" r:id="rId28"/>
    <p:sldId id="384" r:id="rId29"/>
    <p:sldId id="382" r:id="rId30"/>
    <p:sldId id="388" r:id="rId31"/>
    <p:sldId id="377" r:id="rId32"/>
    <p:sldId id="354" r:id="rId33"/>
    <p:sldId id="366" r:id="rId34"/>
    <p:sldId id="338" r:id="rId35"/>
    <p:sldId id="336" r:id="rId36"/>
    <p:sldId id="334" r:id="rId37"/>
    <p:sldId id="335" r:id="rId38"/>
    <p:sldId id="344" r:id="rId39"/>
    <p:sldId id="343" r:id="rId40"/>
    <p:sldId id="352" r:id="rId41"/>
    <p:sldId id="364" r:id="rId42"/>
    <p:sldId id="356"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8888"/>
    <a:srgbClr val="C00000"/>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95"/>
    <p:restoredTop sz="95016"/>
  </p:normalViewPr>
  <p:slideViewPr>
    <p:cSldViewPr snapToGrid="0">
      <p:cViewPr varScale="1">
        <p:scale>
          <a:sx n="73" d="100"/>
          <a:sy n="73" d="100"/>
        </p:scale>
        <p:origin x="208" y="840"/>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32.png>
</file>

<file path=ppt/media/image38.png>
</file>

<file path=ppt/media/image53.png>
</file>

<file path=ppt/media/image69.png>
</file>

<file path=ppt/media/image77.png>
</file>

<file path=ppt/media/image79.png>
</file>

<file path=ppt/media/image80.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108501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818403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1034377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15335640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049285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12294638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24990349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1139068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425224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854914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11928051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40</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41</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42</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2024/11/11</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2024/11/11</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emf"/><Relationship Id="rId7" Type="http://schemas.openxmlformats.org/officeDocument/2006/relationships/image" Target="../media/image28.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25.emf"/></Relationships>
</file>

<file path=ppt/slides/_rels/slide12.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image" Target="../media/image29.emf"/><Relationship Id="rId7" Type="http://schemas.openxmlformats.org/officeDocument/2006/relationships/image" Target="../media/image33.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emf"/><Relationship Id="rId4" Type="http://schemas.openxmlformats.org/officeDocument/2006/relationships/image" Target="../media/image30.emf"/></Relationships>
</file>

<file path=ppt/slides/_rels/slide13.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2.png"/><Relationship Id="rId5" Type="http://schemas.openxmlformats.org/officeDocument/2006/relationships/image" Target="../media/image31.emf"/><Relationship Id="rId4" Type="http://schemas.openxmlformats.org/officeDocument/2006/relationships/image" Target="../media/image30.emf"/></Relationships>
</file>

<file path=ppt/slides/_rels/slide14.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35.emf"/><Relationship Id="rId7" Type="http://schemas.openxmlformats.org/officeDocument/2006/relationships/image" Target="../media/image39.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8.png"/><Relationship Id="rId5" Type="http://schemas.openxmlformats.org/officeDocument/2006/relationships/image" Target="../media/image37.emf"/><Relationship Id="rId10" Type="http://schemas.openxmlformats.org/officeDocument/2006/relationships/image" Target="../media/image42.emf"/><Relationship Id="rId4" Type="http://schemas.openxmlformats.org/officeDocument/2006/relationships/image" Target="../media/image36.emf"/><Relationship Id="rId9" Type="http://schemas.openxmlformats.org/officeDocument/2006/relationships/image" Target="../media/image41.emf"/></Relationships>
</file>

<file path=ppt/slides/_rels/slide15.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3.emf"/><Relationship Id="rId7" Type="http://schemas.openxmlformats.org/officeDocument/2006/relationships/image" Target="../media/image47.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6.emf"/><Relationship Id="rId5" Type="http://schemas.openxmlformats.org/officeDocument/2006/relationships/image" Target="../media/image45.emf"/><Relationship Id="rId4" Type="http://schemas.openxmlformats.org/officeDocument/2006/relationships/image" Target="../media/image44.emf"/><Relationship Id="rId9" Type="http://schemas.openxmlformats.org/officeDocument/2006/relationships/image" Target="../media/image49.emf"/></Relationships>
</file>

<file path=ppt/slides/_rels/slide16.xml.rels><?xml version="1.0" encoding="UTF-8" standalone="yes"?>
<Relationships xmlns="http://schemas.openxmlformats.org/package/2006/relationships"><Relationship Id="rId8" Type="http://schemas.openxmlformats.org/officeDocument/2006/relationships/image" Target="../media/image55.emf"/><Relationship Id="rId3" Type="http://schemas.openxmlformats.org/officeDocument/2006/relationships/image" Target="../media/image50.emf"/><Relationship Id="rId7" Type="http://schemas.openxmlformats.org/officeDocument/2006/relationships/image" Target="../media/image54.emf"/><Relationship Id="rId12" Type="http://schemas.openxmlformats.org/officeDocument/2006/relationships/image" Target="../media/image59.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53.png"/><Relationship Id="rId11" Type="http://schemas.openxmlformats.org/officeDocument/2006/relationships/image" Target="../media/image58.emf"/><Relationship Id="rId5" Type="http://schemas.openxmlformats.org/officeDocument/2006/relationships/image" Target="../media/image52.emf"/><Relationship Id="rId10" Type="http://schemas.openxmlformats.org/officeDocument/2006/relationships/image" Target="../media/image57.emf"/><Relationship Id="rId4" Type="http://schemas.openxmlformats.org/officeDocument/2006/relationships/image" Target="../media/image51.emf"/><Relationship Id="rId9" Type="http://schemas.openxmlformats.org/officeDocument/2006/relationships/image" Target="../media/image56.emf"/></Relationships>
</file>

<file path=ppt/slides/_rels/slide17.xml.rels><?xml version="1.0" encoding="UTF-8" standalone="yes"?>
<Relationships xmlns="http://schemas.openxmlformats.org/package/2006/relationships"><Relationship Id="rId8" Type="http://schemas.openxmlformats.org/officeDocument/2006/relationships/image" Target="../media/image63.emf"/><Relationship Id="rId3" Type="http://schemas.openxmlformats.org/officeDocument/2006/relationships/image" Target="../media/image50.emf"/><Relationship Id="rId7" Type="http://schemas.openxmlformats.org/officeDocument/2006/relationships/image" Target="../media/image62.emf"/><Relationship Id="rId12" Type="http://schemas.openxmlformats.org/officeDocument/2006/relationships/image" Target="../media/image67.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61.emf"/><Relationship Id="rId11" Type="http://schemas.openxmlformats.org/officeDocument/2006/relationships/image" Target="../media/image66.emf"/><Relationship Id="rId5" Type="http://schemas.openxmlformats.org/officeDocument/2006/relationships/image" Target="../media/image60.emf"/><Relationship Id="rId10" Type="http://schemas.openxmlformats.org/officeDocument/2006/relationships/image" Target="../media/image65.emf"/><Relationship Id="rId4" Type="http://schemas.openxmlformats.org/officeDocument/2006/relationships/image" Target="../media/image52.emf"/><Relationship Id="rId9" Type="http://schemas.openxmlformats.org/officeDocument/2006/relationships/image" Target="../media/image64.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69.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4.emf"/><Relationship Id="rId3" Type="http://schemas.openxmlformats.org/officeDocument/2006/relationships/image" Target="../media/image70.emf"/><Relationship Id="rId7" Type="http://schemas.openxmlformats.org/officeDocument/2006/relationships/image" Target="../media/image73.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69.png"/><Relationship Id="rId9" Type="http://schemas.openxmlformats.org/officeDocument/2006/relationships/image" Target="../media/image75.emf"/></Relationships>
</file>

<file path=ppt/slides/_rels/slide21.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77.png"/></Relationships>
</file>

<file path=ppt/slides/_rels/slide22.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81.emf"/><Relationship Id="rId5" Type="http://schemas.openxmlformats.org/officeDocument/2006/relationships/image" Target="../media/image80.png"/><Relationship Id="rId4" Type="http://schemas.openxmlformats.org/officeDocument/2006/relationships/image" Target="../media/image79.png"/></Relationships>
</file>

<file path=ppt/slides/_rels/slide23.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77.png"/></Relationships>
</file>

<file path=ppt/slides/_rels/slide25.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81.emf"/><Relationship Id="rId5" Type="http://schemas.openxmlformats.org/officeDocument/2006/relationships/image" Target="../media/image80.png"/><Relationship Id="rId4" Type="http://schemas.openxmlformats.org/officeDocument/2006/relationships/image" Target="../media/image7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78.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85.emf"/><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88.emf"/><Relationship Id="rId5" Type="http://schemas.openxmlformats.org/officeDocument/2006/relationships/image" Target="../media/image87.emf"/><Relationship Id="rId4" Type="http://schemas.openxmlformats.org/officeDocument/2006/relationships/image" Target="../media/image86.emf"/></Relationships>
</file>

<file path=ppt/slides/_rels/slide33.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89.e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image" Target="../media/image96.emf"/><Relationship Id="rId3" Type="http://schemas.openxmlformats.org/officeDocument/2006/relationships/image" Target="../media/image91.emf"/><Relationship Id="rId7" Type="http://schemas.openxmlformats.org/officeDocument/2006/relationships/image" Target="../media/image95.emf"/><Relationship Id="rId2" Type="http://schemas.openxmlformats.org/officeDocument/2006/relationships/image" Target="../media/image90.png"/><Relationship Id="rId1" Type="http://schemas.openxmlformats.org/officeDocument/2006/relationships/slideLayout" Target="../slideLayouts/slideLayout3.xml"/><Relationship Id="rId6" Type="http://schemas.openxmlformats.org/officeDocument/2006/relationships/image" Target="../media/image94.emf"/><Relationship Id="rId5" Type="http://schemas.openxmlformats.org/officeDocument/2006/relationships/image" Target="../media/image93.emf"/><Relationship Id="rId10" Type="http://schemas.openxmlformats.org/officeDocument/2006/relationships/image" Target="../media/image98.emf"/><Relationship Id="rId4" Type="http://schemas.openxmlformats.org/officeDocument/2006/relationships/image" Target="../media/image92.emf"/><Relationship Id="rId9" Type="http://schemas.openxmlformats.org/officeDocument/2006/relationships/image" Target="../media/image97.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9.emf"/><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102.emf"/><Relationship Id="rId5" Type="http://schemas.openxmlformats.org/officeDocument/2006/relationships/image" Target="../media/image101.emf"/><Relationship Id="rId4" Type="http://schemas.openxmlformats.org/officeDocument/2006/relationships/image" Target="../media/image100.emf"/></Relationships>
</file>

<file path=ppt/slides/_rels/slide41.xml.rels><?xml version="1.0" encoding="UTF-8" standalone="yes"?>
<Relationships xmlns="http://schemas.openxmlformats.org/package/2006/relationships"><Relationship Id="rId3" Type="http://schemas.openxmlformats.org/officeDocument/2006/relationships/image" Target="../media/image100.emf"/><Relationship Id="rId7" Type="http://schemas.openxmlformats.org/officeDocument/2006/relationships/image" Target="../media/image104.emf"/><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image" Target="../media/image103.emf"/><Relationship Id="rId5" Type="http://schemas.openxmlformats.org/officeDocument/2006/relationships/image" Target="../media/image102.emf"/><Relationship Id="rId4" Type="http://schemas.openxmlformats.org/officeDocument/2006/relationships/image" Target="../media/image101.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 Id="rId9" Type="http://schemas.openxmlformats.org/officeDocument/2006/relationships/image" Target="../media/image2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long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45708AC3-6F66-0FF9-0601-9CB88F5627F9}"/>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10</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0D878F27-F0EE-01E5-3146-FA88F281629B}"/>
              </a:ext>
            </a:extLst>
          </p:cNvPr>
          <p:cNvCxnSpPr>
            <a:cxnSpLocks/>
          </p:cNvCxnSpPr>
          <p:nvPr/>
        </p:nvCxnSpPr>
        <p:spPr>
          <a:xfrm>
            <a:off x="628650" y="4450917"/>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5041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551614"/>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785791" y="1593474"/>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204319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4" y="4398534"/>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37480"/>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777626"/>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160946"/>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897392"/>
            <a:ext cx="112618" cy="147270"/>
          </a:xfrm>
          <a:prstGeom prst="rect">
            <a:avLst/>
          </a:prstGeom>
        </p:spPr>
      </p:pic>
      <p:pic>
        <p:nvPicPr>
          <p:cNvPr id="24" name="図 23">
            <a:extLst>
              <a:ext uri="{FF2B5EF4-FFF2-40B4-BE49-F238E27FC236}">
                <a16:creationId xmlns:a16="http://schemas.microsoft.com/office/drawing/2014/main" id="{59A85A32-C5CC-F2F5-C01E-C536AAD09436}"/>
              </a:ext>
            </a:extLst>
          </p:cNvPr>
          <p:cNvPicPr>
            <a:picLocks noChangeAspect="1"/>
          </p:cNvPicPr>
          <p:nvPr/>
        </p:nvPicPr>
        <p:blipFill>
          <a:blip r:embed="rId11"/>
          <a:stretch>
            <a:fillRect/>
          </a:stretch>
        </p:blipFill>
        <p:spPr>
          <a:xfrm>
            <a:off x="3908047" y="5299832"/>
            <a:ext cx="951212" cy="181445"/>
          </a:xfrm>
          <a:prstGeom prst="rect">
            <a:avLst/>
          </a:prstGeom>
        </p:spPr>
      </p:pic>
      <p:pic>
        <p:nvPicPr>
          <p:cNvPr id="26" name="図 25">
            <a:extLst>
              <a:ext uri="{FF2B5EF4-FFF2-40B4-BE49-F238E27FC236}">
                <a16:creationId xmlns:a16="http://schemas.microsoft.com/office/drawing/2014/main" id="{F1EA9CDE-6FD9-2026-46BD-96380C162C79}"/>
              </a:ext>
            </a:extLst>
          </p:cNvPr>
          <p:cNvPicPr>
            <a:picLocks noChangeAspect="1"/>
          </p:cNvPicPr>
          <p:nvPr/>
        </p:nvPicPr>
        <p:blipFill>
          <a:blip r:embed="rId12"/>
          <a:stretch>
            <a:fillRect/>
          </a:stretch>
        </p:blipFill>
        <p:spPr>
          <a:xfrm>
            <a:off x="5825217" y="1250758"/>
            <a:ext cx="698500" cy="234950"/>
          </a:xfrm>
          <a:prstGeom prst="rect">
            <a:avLst/>
          </a:prstGeom>
        </p:spPr>
      </p:pic>
    </p:spTree>
    <p:extLst>
      <p:ext uri="{BB962C8B-B14F-4D97-AF65-F5344CB8AC3E}">
        <p14:creationId xmlns:p14="http://schemas.microsoft.com/office/powerpoint/2010/main" val="135777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2/2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なので、光が</a:t>
            </a:r>
            <a:r>
              <a:rPr lang="en-US" altLang="ja-JP" sz="1800" dirty="0"/>
              <a:t>BH</a:t>
            </a:r>
            <a:r>
              <a:rPr lang="ja-JP" altLang="en-US" sz="1800"/>
              <a:t>を　　周して　　方向に散乱するときの衝突係数　　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光が周回する時、衝突係数の　　　　からのズレは以下のようになる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よって、複数回周回する光を観測から見分けることは難しいと予想される。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24096" y="1398156"/>
            <a:ext cx="1557782" cy="247373"/>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4"/>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5"/>
          <a:stretch>
            <a:fillRect/>
          </a:stretch>
        </p:blipFill>
        <p:spPr>
          <a:xfrm>
            <a:off x="4000115" y="2276765"/>
            <a:ext cx="158176" cy="180773"/>
          </a:xfrm>
          <a:prstGeom prst="rect">
            <a:avLst/>
          </a:prstGeom>
        </p:spPr>
      </p:pic>
      <p:pic>
        <p:nvPicPr>
          <p:cNvPr id="19" name="図 18">
            <a:extLst>
              <a:ext uri="{FF2B5EF4-FFF2-40B4-BE49-F238E27FC236}">
                <a16:creationId xmlns:a16="http://schemas.microsoft.com/office/drawing/2014/main" id="{C804F4F4-CBF0-0D2E-5DB8-05BFE5B597F5}"/>
              </a:ext>
            </a:extLst>
          </p:cNvPr>
          <p:cNvPicPr>
            <a:picLocks noChangeAspect="1"/>
          </p:cNvPicPr>
          <p:nvPr/>
        </p:nvPicPr>
        <p:blipFill>
          <a:blip r:embed="rId6"/>
          <a:stretch>
            <a:fillRect/>
          </a:stretch>
        </p:blipFill>
        <p:spPr>
          <a:xfrm>
            <a:off x="7637148" y="2234515"/>
            <a:ext cx="225447" cy="232719"/>
          </a:xfrm>
          <a:prstGeom prst="rect">
            <a:avLst/>
          </a:prstGeom>
        </p:spPr>
      </p:pic>
      <p:pic>
        <p:nvPicPr>
          <p:cNvPr id="21" name="図 20">
            <a:extLst>
              <a:ext uri="{FF2B5EF4-FFF2-40B4-BE49-F238E27FC236}">
                <a16:creationId xmlns:a16="http://schemas.microsoft.com/office/drawing/2014/main" id="{713EF38A-2A65-FF2F-8F3E-844D1FFD8857}"/>
              </a:ext>
            </a:extLst>
          </p:cNvPr>
          <p:cNvPicPr>
            <a:picLocks noChangeAspect="1"/>
          </p:cNvPicPr>
          <p:nvPr/>
        </p:nvPicPr>
        <p:blipFill>
          <a:blip r:embed="rId7"/>
          <a:stretch>
            <a:fillRect/>
          </a:stretch>
        </p:blipFill>
        <p:spPr>
          <a:xfrm>
            <a:off x="3373980" y="1258975"/>
            <a:ext cx="2139950" cy="552450"/>
          </a:xfrm>
          <a:prstGeom prst="rect">
            <a:avLst/>
          </a:prstGeom>
        </p:spPr>
      </p:pic>
      <p:pic>
        <p:nvPicPr>
          <p:cNvPr id="22" name="図 21">
            <a:extLst>
              <a:ext uri="{FF2B5EF4-FFF2-40B4-BE49-F238E27FC236}">
                <a16:creationId xmlns:a16="http://schemas.microsoft.com/office/drawing/2014/main" id="{A5B5A7EC-6434-9733-5E4B-FAE8969332F0}"/>
              </a:ext>
            </a:extLst>
          </p:cNvPr>
          <p:cNvPicPr>
            <a:picLocks noChangeAspect="1"/>
          </p:cNvPicPr>
          <p:nvPr/>
        </p:nvPicPr>
        <p:blipFill>
          <a:blip r:embed="rId8"/>
          <a:stretch>
            <a:fillRect/>
          </a:stretch>
        </p:blipFill>
        <p:spPr>
          <a:xfrm>
            <a:off x="2621642" y="2753486"/>
            <a:ext cx="3900714" cy="778811"/>
          </a:xfrm>
          <a:prstGeom prst="rect">
            <a:avLst/>
          </a:prstGeom>
        </p:spPr>
      </p:pic>
      <p:cxnSp>
        <p:nvCxnSpPr>
          <p:cNvPr id="24" name="直線コネクタ 23">
            <a:extLst>
              <a:ext uri="{FF2B5EF4-FFF2-40B4-BE49-F238E27FC236}">
                <a16:creationId xmlns:a16="http://schemas.microsoft.com/office/drawing/2014/main" id="{FFF00226-DCE4-DADF-8F5E-5372B8F91617}"/>
              </a:ext>
            </a:extLst>
          </p:cNvPr>
          <p:cNvCxnSpPr>
            <a:cxnSpLocks/>
          </p:cNvCxnSpPr>
          <p:nvPr/>
        </p:nvCxnSpPr>
        <p:spPr>
          <a:xfrm>
            <a:off x="4115427" y="3641486"/>
            <a:ext cx="1943485" cy="0"/>
          </a:xfrm>
          <a:prstGeom prst="line">
            <a:avLst/>
          </a:prstGeom>
        </p:spPr>
        <p:style>
          <a:lnRef idx="3">
            <a:schemeClr val="accent2"/>
          </a:lnRef>
          <a:fillRef idx="0">
            <a:schemeClr val="accent2"/>
          </a:fillRef>
          <a:effectRef idx="2">
            <a:schemeClr val="accent2"/>
          </a:effectRef>
          <a:fontRef idx="minor">
            <a:schemeClr val="tx1"/>
          </a:fontRef>
        </p:style>
      </p:cxnSp>
      <p:pic>
        <p:nvPicPr>
          <p:cNvPr id="27" name="図 26">
            <a:extLst>
              <a:ext uri="{FF2B5EF4-FFF2-40B4-BE49-F238E27FC236}">
                <a16:creationId xmlns:a16="http://schemas.microsoft.com/office/drawing/2014/main" id="{456222E6-323B-8A1C-AC4A-6ED5D0C10BD8}"/>
              </a:ext>
            </a:extLst>
          </p:cNvPr>
          <p:cNvPicPr>
            <a:picLocks noChangeAspect="1"/>
          </p:cNvPicPr>
          <p:nvPr/>
        </p:nvPicPr>
        <p:blipFill>
          <a:blip r:embed="rId9"/>
          <a:stretch>
            <a:fillRect/>
          </a:stretch>
        </p:blipFill>
        <p:spPr>
          <a:xfrm>
            <a:off x="4683670" y="3757322"/>
            <a:ext cx="788445" cy="205440"/>
          </a:xfrm>
          <a:prstGeom prst="rect">
            <a:avLst/>
          </a:prstGeom>
        </p:spPr>
      </p:pic>
      <p:pic>
        <p:nvPicPr>
          <p:cNvPr id="28" name="図 27">
            <a:extLst>
              <a:ext uri="{FF2B5EF4-FFF2-40B4-BE49-F238E27FC236}">
                <a16:creationId xmlns:a16="http://schemas.microsoft.com/office/drawing/2014/main" id="{E6642466-458D-3E46-1C4D-9C069F61CAFF}"/>
              </a:ext>
            </a:extLst>
          </p:cNvPr>
          <p:cNvPicPr>
            <a:picLocks noChangeAspect="1"/>
          </p:cNvPicPr>
          <p:nvPr/>
        </p:nvPicPr>
        <p:blipFill>
          <a:blip r:embed="rId10"/>
          <a:stretch>
            <a:fillRect/>
          </a:stretch>
        </p:blipFill>
        <p:spPr>
          <a:xfrm rot="5400000">
            <a:off x="4969942" y="3610011"/>
            <a:ext cx="158750" cy="57150"/>
          </a:xfrm>
          <a:prstGeom prst="rect">
            <a:avLst/>
          </a:prstGeom>
        </p:spPr>
      </p:pic>
      <p:pic>
        <p:nvPicPr>
          <p:cNvPr id="29" name="図 28">
            <a:extLst>
              <a:ext uri="{FF2B5EF4-FFF2-40B4-BE49-F238E27FC236}">
                <a16:creationId xmlns:a16="http://schemas.microsoft.com/office/drawing/2014/main" id="{2B8534E9-F247-85FD-5867-190102ABDDFC}"/>
              </a:ext>
            </a:extLst>
          </p:cNvPr>
          <p:cNvPicPr>
            <a:picLocks noChangeAspect="1"/>
          </p:cNvPicPr>
          <p:nvPr/>
        </p:nvPicPr>
        <p:blipFill>
          <a:blip r:embed="rId11"/>
          <a:stretch>
            <a:fillRect/>
          </a:stretch>
        </p:blipFill>
        <p:spPr>
          <a:xfrm>
            <a:off x="3831266" y="4260840"/>
            <a:ext cx="654050" cy="234950"/>
          </a:xfrm>
          <a:prstGeom prst="rect">
            <a:avLst/>
          </a:prstGeom>
        </p:spPr>
      </p:pic>
      <p:pic>
        <p:nvPicPr>
          <p:cNvPr id="30" name="図 29">
            <a:extLst>
              <a:ext uri="{FF2B5EF4-FFF2-40B4-BE49-F238E27FC236}">
                <a16:creationId xmlns:a16="http://schemas.microsoft.com/office/drawing/2014/main" id="{1FA91EF1-90E0-A702-C0AA-B4C7771242DC}"/>
              </a:ext>
            </a:extLst>
          </p:cNvPr>
          <p:cNvPicPr>
            <a:picLocks noChangeAspect="1"/>
          </p:cNvPicPr>
          <p:nvPr/>
        </p:nvPicPr>
        <p:blipFill>
          <a:blip r:embed="rId12"/>
          <a:stretch>
            <a:fillRect/>
          </a:stretch>
        </p:blipFill>
        <p:spPr>
          <a:xfrm>
            <a:off x="2621642" y="4710156"/>
            <a:ext cx="2365920" cy="966362"/>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96E590C-000C-2F1F-25DC-97860C0195BC}"/>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18</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　　に位置する円盤（図の黄色部分）の見え方を考える。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216190" y="1442784"/>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2/2</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円盤は原点　　の三次元極座標上で</a:t>
            </a:r>
            <a:endParaRPr lang="en-US" altLang="ja-JP" sz="1800" dirty="0"/>
          </a:p>
          <a:p>
            <a:pPr marL="0" indent="0" eaLnBrk="0">
              <a:lnSpc>
                <a:spcPct val="150000"/>
              </a:lnSpc>
              <a:spcBef>
                <a:spcPts val="0"/>
              </a:spcBef>
              <a:buFont typeface="Arial" panose="020B0604020202020204" pitchFamily="34" charset="0"/>
              <a:buNone/>
            </a:pPr>
            <a:r>
              <a:rPr lang="ja-JP" altLang="en-US" sz="1800"/>
              <a:t>に分布している。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光を観測する写真版は、原点　　から無限遠で　　　　　に設定する。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円盤上の粒子　　　　　　が写真版に写す光の極座標　　　　を求める。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372651" y="4679671"/>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pic>
        <p:nvPicPr>
          <p:cNvPr id="5" name="図 4">
            <a:extLst>
              <a:ext uri="{FF2B5EF4-FFF2-40B4-BE49-F238E27FC236}">
                <a16:creationId xmlns:a16="http://schemas.microsoft.com/office/drawing/2014/main" id="{5717315A-2216-862B-8627-8A2DA7887A0B}"/>
              </a:ext>
            </a:extLst>
          </p:cNvPr>
          <p:cNvPicPr>
            <a:picLocks noChangeAspect="1"/>
          </p:cNvPicPr>
          <p:nvPr/>
        </p:nvPicPr>
        <p:blipFill>
          <a:blip r:embed="rId5"/>
          <a:stretch>
            <a:fillRect/>
          </a:stretch>
        </p:blipFill>
        <p:spPr>
          <a:xfrm>
            <a:off x="4659815" y="1199142"/>
            <a:ext cx="825500" cy="425450"/>
          </a:xfrm>
          <a:prstGeom prst="rect">
            <a:avLst/>
          </a:prstGeom>
        </p:spPr>
      </p:pic>
      <p:pic>
        <p:nvPicPr>
          <p:cNvPr id="6" name="図 5">
            <a:extLst>
              <a:ext uri="{FF2B5EF4-FFF2-40B4-BE49-F238E27FC236}">
                <a16:creationId xmlns:a16="http://schemas.microsoft.com/office/drawing/2014/main" id="{DD30AE9D-4813-7F8F-515A-D30B68DEF100}"/>
              </a:ext>
            </a:extLst>
          </p:cNvPr>
          <p:cNvPicPr>
            <a:picLocks noChangeAspect="1"/>
          </p:cNvPicPr>
          <p:nvPr/>
        </p:nvPicPr>
        <p:blipFill>
          <a:blip r:embed="rId6"/>
          <a:stretch>
            <a:fillRect/>
          </a:stretch>
        </p:blipFill>
        <p:spPr>
          <a:xfrm>
            <a:off x="6343724" y="3410876"/>
            <a:ext cx="593124" cy="304800"/>
          </a:xfrm>
          <a:prstGeom prst="rect">
            <a:avLst/>
          </a:prstGeom>
        </p:spPr>
      </p:pic>
      <p:pic>
        <p:nvPicPr>
          <p:cNvPr id="8" name="図 7">
            <a:extLst>
              <a:ext uri="{FF2B5EF4-FFF2-40B4-BE49-F238E27FC236}">
                <a16:creationId xmlns:a16="http://schemas.microsoft.com/office/drawing/2014/main" id="{36AFFA0A-5BD8-7231-555C-6E172C5EDA40}"/>
              </a:ext>
            </a:extLst>
          </p:cNvPr>
          <p:cNvPicPr>
            <a:picLocks noChangeAspect="1"/>
          </p:cNvPicPr>
          <p:nvPr/>
        </p:nvPicPr>
        <p:blipFill>
          <a:blip r:embed="rId7"/>
          <a:stretch>
            <a:fillRect/>
          </a:stretch>
        </p:blipFill>
        <p:spPr>
          <a:xfrm>
            <a:off x="5812834" y="1386882"/>
            <a:ext cx="1119634" cy="226674"/>
          </a:xfrm>
          <a:prstGeom prst="rect">
            <a:avLst/>
          </a:prstGeom>
        </p:spPr>
      </p:pic>
      <p:pic>
        <p:nvPicPr>
          <p:cNvPr id="9" name="図 8">
            <a:extLst>
              <a:ext uri="{FF2B5EF4-FFF2-40B4-BE49-F238E27FC236}">
                <a16:creationId xmlns:a16="http://schemas.microsoft.com/office/drawing/2014/main" id="{7034F912-3C40-CD58-6654-6ED1F8DB8DAD}"/>
              </a:ext>
            </a:extLst>
          </p:cNvPr>
          <p:cNvPicPr>
            <a:picLocks noChangeAspect="1"/>
          </p:cNvPicPr>
          <p:nvPr/>
        </p:nvPicPr>
        <p:blipFill>
          <a:blip r:embed="rId8"/>
          <a:stretch>
            <a:fillRect/>
          </a:stretch>
        </p:blipFill>
        <p:spPr>
          <a:xfrm>
            <a:off x="2009263" y="1411867"/>
            <a:ext cx="169556" cy="182599"/>
          </a:xfrm>
          <a:prstGeom prst="rect">
            <a:avLst/>
          </a:prstGeom>
        </p:spPr>
      </p:pic>
      <p:pic>
        <p:nvPicPr>
          <p:cNvPr id="12" name="図 11">
            <a:extLst>
              <a:ext uri="{FF2B5EF4-FFF2-40B4-BE49-F238E27FC236}">
                <a16:creationId xmlns:a16="http://schemas.microsoft.com/office/drawing/2014/main" id="{2A1D4186-6CA2-3933-9212-E91D974425D4}"/>
              </a:ext>
            </a:extLst>
          </p:cNvPr>
          <p:cNvPicPr>
            <a:picLocks noChangeAspect="1"/>
          </p:cNvPicPr>
          <p:nvPr/>
        </p:nvPicPr>
        <p:blipFill>
          <a:blip r:embed="rId8"/>
          <a:stretch>
            <a:fillRect/>
          </a:stretch>
        </p:blipFill>
        <p:spPr>
          <a:xfrm>
            <a:off x="3847595" y="2664417"/>
            <a:ext cx="169556" cy="182599"/>
          </a:xfrm>
          <a:prstGeom prst="rect">
            <a:avLst/>
          </a:prstGeom>
        </p:spPr>
      </p:pic>
      <p:pic>
        <p:nvPicPr>
          <p:cNvPr id="15" name="図 14">
            <a:extLst>
              <a:ext uri="{FF2B5EF4-FFF2-40B4-BE49-F238E27FC236}">
                <a16:creationId xmlns:a16="http://schemas.microsoft.com/office/drawing/2014/main" id="{777E8B9A-CCFB-8F69-EB6C-743E6DCB7780}"/>
              </a:ext>
            </a:extLst>
          </p:cNvPr>
          <p:cNvPicPr>
            <a:picLocks noChangeAspect="1"/>
          </p:cNvPicPr>
          <p:nvPr/>
        </p:nvPicPr>
        <p:blipFill>
          <a:blip r:embed="rId9"/>
          <a:stretch>
            <a:fillRect/>
          </a:stretch>
        </p:blipFill>
        <p:spPr>
          <a:xfrm>
            <a:off x="5664403" y="2615051"/>
            <a:ext cx="793547" cy="267300"/>
          </a:xfrm>
          <a:prstGeom prst="rect">
            <a:avLst/>
          </a:prstGeom>
        </p:spPr>
      </p:pic>
      <p:pic>
        <p:nvPicPr>
          <p:cNvPr id="16" name="図 15">
            <a:extLst>
              <a:ext uri="{FF2B5EF4-FFF2-40B4-BE49-F238E27FC236}">
                <a16:creationId xmlns:a16="http://schemas.microsoft.com/office/drawing/2014/main" id="{F327E2F6-B662-E452-1F65-08E2AE1163A9}"/>
              </a:ext>
            </a:extLst>
          </p:cNvPr>
          <p:cNvPicPr>
            <a:picLocks noChangeAspect="1"/>
          </p:cNvPicPr>
          <p:nvPr/>
        </p:nvPicPr>
        <p:blipFill>
          <a:blip r:embed="rId5"/>
          <a:stretch>
            <a:fillRect/>
          </a:stretch>
        </p:blipFill>
        <p:spPr>
          <a:xfrm>
            <a:off x="2357747" y="3290226"/>
            <a:ext cx="825500" cy="425450"/>
          </a:xfrm>
          <a:prstGeom prst="rect">
            <a:avLst/>
          </a:prstGeom>
        </p:spPr>
      </p:pic>
    </p:spTree>
    <p:extLst>
      <p:ext uri="{BB962C8B-B14F-4D97-AF65-F5344CB8AC3E}">
        <p14:creationId xmlns:p14="http://schemas.microsoft.com/office/powerpoint/2010/main" val="3419771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11" name="図 10">
            <a:extLst>
              <a:ext uri="{FF2B5EF4-FFF2-40B4-BE49-F238E27FC236}">
                <a16:creationId xmlns:a16="http://schemas.microsoft.com/office/drawing/2014/main" id="{AF9CFEE6-4D31-9483-6BF6-BB4AB3972A42}"/>
              </a:ext>
            </a:extLst>
          </p:cNvPr>
          <p:cNvPicPr>
            <a:picLocks noChangeAspect="1"/>
          </p:cNvPicPr>
          <p:nvPr/>
        </p:nvPicPr>
        <p:blipFill>
          <a:blip r:embed="rId3"/>
          <a:stretch>
            <a:fillRect/>
          </a:stretch>
        </p:blipFill>
        <p:spPr>
          <a:xfrm>
            <a:off x="3503766" y="1400321"/>
            <a:ext cx="3982884" cy="224599"/>
          </a:xfrm>
          <a:prstGeom prst="rect">
            <a:avLst/>
          </a:prstGeom>
        </p:spPr>
      </p:pic>
      <p:pic>
        <p:nvPicPr>
          <p:cNvPr id="12" name="図 11">
            <a:extLst>
              <a:ext uri="{FF2B5EF4-FFF2-40B4-BE49-F238E27FC236}">
                <a16:creationId xmlns:a16="http://schemas.microsoft.com/office/drawing/2014/main" id="{1BA77396-18A4-0ECF-7387-8C8E34C3E065}"/>
              </a:ext>
            </a:extLst>
          </p:cNvPr>
          <p:cNvPicPr>
            <a:picLocks noChangeAspect="1"/>
          </p:cNvPicPr>
          <p:nvPr/>
        </p:nvPicPr>
        <p:blipFill>
          <a:blip r:embed="rId4"/>
          <a:stretch>
            <a:fillRect/>
          </a:stretch>
        </p:blipFill>
        <p:spPr>
          <a:xfrm>
            <a:off x="2560418" y="2175521"/>
            <a:ext cx="3911600" cy="4254500"/>
          </a:xfrm>
          <a:prstGeom prst="rect">
            <a:avLst/>
          </a:prstGeom>
        </p:spPr>
      </p:pic>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球面三角法の予余弦定理</a:t>
            </a:r>
            <a:endParaRPr lang="en-US" altLang="ja-JP" sz="1800" dirty="0"/>
          </a:p>
        </p:txBody>
      </p:sp>
    </p:spTree>
    <p:extLst>
      <p:ext uri="{BB962C8B-B14F-4D97-AF65-F5344CB8AC3E}">
        <p14:creationId xmlns:p14="http://schemas.microsoft.com/office/powerpoint/2010/main" val="778111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18464" y="3088010"/>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60614" y="105566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64763" y="1084586"/>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50" y="67622"/>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18464" y="4757704"/>
            <a:ext cx="6467024" cy="1288038"/>
          </a:xfrm>
          <a:prstGeom prst="rect">
            <a:avLst/>
          </a:prstGeom>
        </p:spPr>
      </p:pic>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Tree>
    <p:extLst>
      <p:ext uri="{BB962C8B-B14F-4D97-AF65-F5344CB8AC3E}">
        <p14:creationId xmlns:p14="http://schemas.microsoft.com/office/powerpoint/2010/main" val="1533992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50" y="67622"/>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spTree>
    <p:extLst>
      <p:ext uri="{BB962C8B-B14F-4D97-AF65-F5344CB8AC3E}">
        <p14:creationId xmlns:p14="http://schemas.microsoft.com/office/powerpoint/2010/main" val="46949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49" y="609780"/>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1/n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pic>
        <p:nvPicPr>
          <p:cNvPr id="11" name="図 10">
            <a:extLst>
              <a:ext uri="{FF2B5EF4-FFF2-40B4-BE49-F238E27FC236}">
                <a16:creationId xmlns:a16="http://schemas.microsoft.com/office/drawing/2014/main" id="{AF9CFEE6-4D31-9483-6BF6-BB4AB3972A42}"/>
              </a:ext>
            </a:extLst>
          </p:cNvPr>
          <p:cNvPicPr>
            <a:picLocks noChangeAspect="1"/>
          </p:cNvPicPr>
          <p:nvPr/>
        </p:nvPicPr>
        <p:blipFill>
          <a:blip r:embed="rId3"/>
          <a:stretch>
            <a:fillRect/>
          </a:stretch>
        </p:blipFill>
        <p:spPr>
          <a:xfrm>
            <a:off x="3503766" y="1801534"/>
            <a:ext cx="3982884" cy="224599"/>
          </a:xfrm>
          <a:prstGeom prst="rect">
            <a:avLst/>
          </a:prstGeom>
        </p:spPr>
      </p:pic>
      <p:pic>
        <p:nvPicPr>
          <p:cNvPr id="12" name="図 11">
            <a:extLst>
              <a:ext uri="{FF2B5EF4-FFF2-40B4-BE49-F238E27FC236}">
                <a16:creationId xmlns:a16="http://schemas.microsoft.com/office/drawing/2014/main" id="{1BA77396-18A4-0ECF-7387-8C8E34C3E065}"/>
              </a:ext>
            </a:extLst>
          </p:cNvPr>
          <p:cNvPicPr>
            <a:picLocks noChangeAspect="1"/>
          </p:cNvPicPr>
          <p:nvPr/>
        </p:nvPicPr>
        <p:blipFill>
          <a:blip r:embed="rId4"/>
          <a:stretch>
            <a:fillRect/>
          </a:stretch>
        </p:blipFill>
        <p:spPr>
          <a:xfrm>
            <a:off x="2560418" y="2175521"/>
            <a:ext cx="3911600" cy="4254500"/>
          </a:xfrm>
          <a:prstGeom prst="rect">
            <a:avLst/>
          </a:prstGeom>
        </p:spPr>
      </p:pic>
    </p:spTree>
    <p:extLst>
      <p:ext uri="{BB962C8B-B14F-4D97-AF65-F5344CB8AC3E}">
        <p14:creationId xmlns:p14="http://schemas.microsoft.com/office/powerpoint/2010/main" val="24120027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normAutofit/>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18464" y="3566312"/>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60614" y="1533964"/>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64763" y="1562888"/>
            <a:ext cx="2562869" cy="1882924"/>
          </a:xfrm>
          <a:prstGeom prst="rect">
            <a:avLst/>
          </a:prstGeom>
        </p:spPr>
      </p:pic>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2/n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18464" y="5236006"/>
            <a:ext cx="6467024" cy="1288038"/>
          </a:xfrm>
          <a:prstGeom prst="rect">
            <a:avLst/>
          </a:prstGeom>
        </p:spPr>
      </p:pic>
    </p:spTree>
    <p:extLst>
      <p:ext uri="{BB962C8B-B14F-4D97-AF65-F5344CB8AC3E}">
        <p14:creationId xmlns:p14="http://schemas.microsoft.com/office/powerpoint/2010/main" val="2555040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3/n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spTree>
    <p:extLst>
      <p:ext uri="{BB962C8B-B14F-4D97-AF65-F5344CB8AC3E}">
        <p14:creationId xmlns:p14="http://schemas.microsoft.com/office/powerpoint/2010/main" val="3229554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最近接点が軌道上にある場合</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ここで</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pic>
        <p:nvPicPr>
          <p:cNvPr id="5" name="図 4">
            <a:extLst>
              <a:ext uri="{FF2B5EF4-FFF2-40B4-BE49-F238E27FC236}">
                <a16:creationId xmlns:a16="http://schemas.microsoft.com/office/drawing/2014/main" id="{B3B2133F-013E-4A60-C5B1-EC0CBCA36047}"/>
              </a:ext>
            </a:extLst>
          </p:cNvPr>
          <p:cNvPicPr>
            <a:picLocks noChangeAspect="1"/>
          </p:cNvPicPr>
          <p:nvPr/>
        </p:nvPicPr>
        <p:blipFill>
          <a:blip r:embed="rId3">
            <a:duotone>
              <a:prstClr val="black"/>
              <a:schemeClr val="bg2">
                <a:lumMod val="90000"/>
                <a:tint val="45000"/>
                <a:satMod val="400000"/>
              </a:schemeClr>
            </a:duotone>
          </a:blip>
          <a:stretch>
            <a:fillRect/>
          </a:stretch>
        </p:blipFill>
        <p:spPr>
          <a:xfrm>
            <a:off x="6932468" y="116318"/>
            <a:ext cx="2197100" cy="469900"/>
          </a:xfrm>
          <a:prstGeom prst="rect">
            <a:avLst/>
          </a:prstGeom>
        </p:spPr>
      </p:pic>
    </p:spTree>
    <p:extLst>
      <p:ext uri="{BB962C8B-B14F-4D97-AF65-F5344CB8AC3E}">
        <p14:creationId xmlns:p14="http://schemas.microsoft.com/office/powerpoint/2010/main" val="3143615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3"/>
          <a:stretch>
            <a:fillRect/>
          </a:stretch>
        </p:blipFill>
        <p:spPr>
          <a:xfrm>
            <a:off x="1061884" y="5914801"/>
            <a:ext cx="6424766" cy="741114"/>
          </a:xfrm>
          <a:prstGeom prst="rect">
            <a:avLst/>
          </a:prstGeom>
        </p:spPr>
      </p:pic>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4"/>
          <a:stretch>
            <a:fillRect/>
          </a:stretch>
        </p:blipFill>
        <p:spPr>
          <a:xfrm>
            <a:off x="1176728" y="4279899"/>
            <a:ext cx="5643716" cy="765343"/>
          </a:xfrm>
          <a:prstGeom prst="rect">
            <a:avLst/>
          </a:prstGeom>
        </p:spPr>
      </p:pic>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最近接点が軌道上にある場合</a:t>
            </a:r>
          </a:p>
        </p:txBody>
      </p:sp>
    </p:spTree>
    <p:extLst>
      <p:ext uri="{BB962C8B-B14F-4D97-AF65-F5344CB8AC3E}">
        <p14:creationId xmlns:p14="http://schemas.microsoft.com/office/powerpoint/2010/main" val="3581161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最近接点が軌道上にない場合</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ここで</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Tree>
    <p:extLst>
      <p:ext uri="{BB962C8B-B14F-4D97-AF65-F5344CB8AC3E}">
        <p14:creationId xmlns:p14="http://schemas.microsoft.com/office/powerpoint/2010/main" val="1462751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660613"/>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3943349" cy="5248800"/>
          </a:xfrm>
        </p:spPr>
        <p:txBody>
          <a:bodyPr numCol="1">
            <a:normAutofit lnSpcReduction="10000"/>
          </a:bodyPr>
          <a:lstStyle/>
          <a:p>
            <a:pPr>
              <a:lnSpc>
                <a:spcPct val="150000"/>
              </a:lnSpc>
            </a:pPr>
            <a:r>
              <a:rPr lang="ja-JP" altLang="en-US" sz="1800"/>
              <a:t>光の軌道を考えるための準備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endParaRPr lang="en-US" altLang="ja-JP" dirty="0"/>
          </a:p>
          <a:p>
            <a:pPr>
              <a:lnSpc>
                <a:spcPct val="150000"/>
              </a:lnSpc>
            </a:pPr>
            <a:r>
              <a:rPr lang="en-US" altLang="ja-JP" sz="1800" dirty="0"/>
              <a:t>BH</a:t>
            </a:r>
            <a:r>
              <a:rPr lang="ja-JP" altLang="en-US" sz="1800"/>
              <a:t>付近での光の軌道</a:t>
            </a:r>
            <a:endParaRPr lang="en-US" altLang="ja-JP" sz="18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付近を周回する光</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055524"/>
            <a:ext cx="3415553" cy="4028602"/>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ja-JP" altLang="en-US" sz="1800"/>
              <a:t>↓</a:t>
            </a:r>
            <a:endParaRPr lang="en-US" altLang="ja-JP" sz="1800" dirty="0"/>
          </a:p>
          <a:p>
            <a:pPr marL="0" indent="0" algn="ctr" eaLnBrk="0">
              <a:lnSpc>
                <a:spcPct val="150000"/>
              </a:lnSpc>
              <a:spcBef>
                <a:spcPts val="0"/>
              </a:spcBef>
              <a:buNone/>
            </a:pPr>
            <a:r>
              <a:rPr lang="ja-JP" altLang="en-US" sz="1800">
                <a:solidFill>
                  <a:schemeClr val="accent1"/>
                </a:solidFill>
              </a:rPr>
              <a:t>光の軌道計算</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07949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雑記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周回についての説明は無しで、状況設定について詳細に説明する。</a:t>
            </a:r>
            <a:endParaRPr lang="en-US" altLang="ja-JP" sz="1800" dirty="0"/>
          </a:p>
          <a:p>
            <a:pPr marL="0" indent="0" eaLnBrk="0">
              <a:lnSpc>
                <a:spcPct val="150000"/>
              </a:lnSpc>
              <a:spcBef>
                <a:spcPts val="0"/>
              </a:spcBef>
              <a:buNone/>
            </a:pPr>
            <a:endParaRPr lang="en-US" altLang="ja-JP" sz="1800" dirty="0"/>
          </a:p>
          <a:p>
            <a:pPr eaLnBrk="0">
              <a:lnSpc>
                <a:spcPct val="150000"/>
              </a:lnSpc>
              <a:spcBef>
                <a:spcPts val="0"/>
              </a:spcBef>
            </a:pPr>
            <a:r>
              <a:rPr lang="ja-JP" altLang="en-US" sz="1800"/>
              <a:t>平面を</a:t>
            </a:r>
            <a:r>
              <a:rPr lang="en-US" altLang="ja-JP" sz="1800" dirty="0"/>
              <a:t> m </a:t>
            </a:r>
            <a:r>
              <a:rPr lang="ja-JP" altLang="en-US" sz="1800"/>
              <a:t>回きり、</a:t>
            </a:r>
            <a:r>
              <a:rPr lang="en-US" altLang="ja-JP" sz="1800" dirty="0"/>
              <a:t>m</a:t>
            </a:r>
            <a:r>
              <a:rPr lang="ja-JP" altLang="en-US" sz="1800"/>
              <a:t>偶奇で場合わけ</a:t>
            </a:r>
            <a:endParaRPr lang="en-US" altLang="ja-JP" sz="1800" dirty="0"/>
          </a:p>
          <a:p>
            <a:pPr marL="0" indent="0" eaLnBrk="0">
              <a:lnSpc>
                <a:spcPct val="150000"/>
              </a:lnSpc>
              <a:spcBef>
                <a:spcPts val="0"/>
              </a:spcBef>
              <a:buNone/>
            </a:pPr>
            <a:r>
              <a:rPr lang="en-US" altLang="ja-JP" sz="1800" dirty="0"/>
              <a:t>* </a:t>
            </a:r>
            <a:r>
              <a:rPr lang="ja-JP" altLang="en-US" sz="1800"/>
              <a:t>最近接点が軌道上にある場合、ない場合で分ける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積分はそこで行う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spTree>
    <p:extLst>
      <p:ext uri="{BB962C8B-B14F-4D97-AF65-F5344CB8AC3E}">
        <p14:creationId xmlns:p14="http://schemas.microsoft.com/office/powerpoint/2010/main" val="1578228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20861D17-AB7B-862B-42C3-DA04644F31C9}"/>
              </a:ext>
            </a:extLst>
          </p:cNvPr>
          <p:cNvSpPr/>
          <p:nvPr/>
        </p:nvSpPr>
        <p:spPr>
          <a:xfrm>
            <a:off x="0" y="0"/>
            <a:ext cx="9144000" cy="6858000"/>
          </a:xfrm>
          <a:prstGeom prst="rect">
            <a:avLst/>
          </a:prstGeom>
          <a:solidFill>
            <a:schemeClr val="bg2"/>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2025506"/>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711736"/>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3377486"/>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4029738"/>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p:nvPr/>
        </p:nvCxnSpPr>
        <p:spPr>
          <a:xfrm>
            <a:off x="6773779" y="1455821"/>
            <a:ext cx="0" cy="508309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26875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33</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35</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36</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37</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61A4103-1143-47BD-FDD5-D06AB81F3967}"/>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光の軌道を考えるための準備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41</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42</a:t>
            </a:fld>
            <a:r>
              <a:rPr lang="en-US"/>
              <a:t>/n</a:t>
            </a:r>
            <a:endParaRPr lang="en-US" dirty="0"/>
          </a:p>
        </p:txBody>
      </p:sp>
      <p:sp>
        <p:nvSpPr>
          <p:cNvPr id="3" name="円/楕円 2">
            <a:extLst>
              <a:ext uri="{FF2B5EF4-FFF2-40B4-BE49-F238E27FC236}">
                <a16:creationId xmlns:a16="http://schemas.microsoft.com/office/drawing/2014/main" id="{B2799C05-C591-6081-D839-ABA462CD43FF}"/>
              </a:ext>
            </a:extLst>
          </p:cNvPr>
          <p:cNvSpPr/>
          <p:nvPr/>
        </p:nvSpPr>
        <p:spPr>
          <a:xfrm>
            <a:off x="4302000" y="3159000"/>
            <a:ext cx="540000" cy="54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7EC04736-292C-A2F1-7785-243158DE479F}"/>
              </a:ext>
            </a:extLst>
          </p:cNvPr>
          <p:cNvCxnSpPr/>
          <p:nvPr/>
        </p:nvCxnSpPr>
        <p:spPr>
          <a:xfrm>
            <a:off x="1527717" y="3429000"/>
            <a:ext cx="6088566" cy="0"/>
          </a:xfrm>
          <a:prstGeom prst="line">
            <a:avLst/>
          </a:prstGeom>
        </p:spPr>
        <p:style>
          <a:lnRef idx="1">
            <a:schemeClr val="dk1"/>
          </a:lnRef>
          <a:fillRef idx="0">
            <a:schemeClr val="dk1"/>
          </a:fillRef>
          <a:effectRef idx="0">
            <a:schemeClr val="dk1"/>
          </a:effectRef>
          <a:fontRef idx="minor">
            <a:schemeClr val="tx1"/>
          </a:fontRef>
        </p:style>
      </p:cxnSp>
      <p:sp>
        <p:nvSpPr>
          <p:cNvPr id="13" name="円/楕円 12">
            <a:extLst>
              <a:ext uri="{FF2B5EF4-FFF2-40B4-BE49-F238E27FC236}">
                <a16:creationId xmlns:a16="http://schemas.microsoft.com/office/drawing/2014/main" id="{CAD48E68-BF36-DC0B-B1F1-96D6A4DC8B61}"/>
              </a:ext>
            </a:extLst>
          </p:cNvPr>
          <p:cNvSpPr/>
          <p:nvPr/>
        </p:nvSpPr>
        <p:spPr>
          <a:xfrm>
            <a:off x="2896859"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5783A9DA-E902-6684-D00F-4F8E360E49B5}"/>
              </a:ext>
            </a:extLst>
          </p:cNvPr>
          <p:cNvSpPr/>
          <p:nvPr/>
        </p:nvSpPr>
        <p:spPr>
          <a:xfrm>
            <a:off x="6217343"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3F483634-EE03-17BF-4FC7-70827804D3AE}"/>
              </a:ext>
            </a:extLst>
          </p:cNvPr>
          <p:cNvCxnSpPr>
            <a:cxnSpLocks/>
          </p:cNvCxnSpPr>
          <p:nvPr/>
        </p:nvCxnSpPr>
        <p:spPr>
          <a:xfrm flipV="1">
            <a:off x="6261718" y="1123933"/>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 name="円弧 17">
            <a:extLst>
              <a:ext uri="{FF2B5EF4-FFF2-40B4-BE49-F238E27FC236}">
                <a16:creationId xmlns:a16="http://schemas.microsoft.com/office/drawing/2014/main" id="{EF967A5F-AD7C-AD23-0420-24930A284529}"/>
              </a:ext>
            </a:extLst>
          </p:cNvPr>
          <p:cNvSpPr/>
          <p:nvPr/>
        </p:nvSpPr>
        <p:spPr>
          <a:xfrm rot="14637648">
            <a:off x="2991889" y="1695185"/>
            <a:ext cx="3623858" cy="3743215"/>
          </a:xfrm>
          <a:prstGeom prst="arc">
            <a:avLst>
              <a:gd name="adj1" fmla="val 16197600"/>
              <a:gd name="adj2" fmla="val 0"/>
            </a:avLst>
          </a:prstGeom>
          <a:noFill/>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23" name="直線コネクタ 22">
            <a:extLst>
              <a:ext uri="{FF2B5EF4-FFF2-40B4-BE49-F238E27FC236}">
                <a16:creationId xmlns:a16="http://schemas.microsoft.com/office/drawing/2014/main" id="{EB3EE16F-8632-926A-18EB-931C1A878061}"/>
              </a:ext>
            </a:extLst>
          </p:cNvPr>
          <p:cNvCxnSpPr>
            <a:cxnSpLocks/>
          </p:cNvCxnSpPr>
          <p:nvPr/>
        </p:nvCxnSpPr>
        <p:spPr>
          <a:xfrm flipV="1">
            <a:off x="4002868" y="-362176"/>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cxnSp>
        <p:nvCxnSpPr>
          <p:cNvPr id="24" name="直線コネクタ 23">
            <a:extLst>
              <a:ext uri="{FF2B5EF4-FFF2-40B4-BE49-F238E27FC236}">
                <a16:creationId xmlns:a16="http://schemas.microsoft.com/office/drawing/2014/main" id="{4EDF1AEA-D231-D523-191F-FC2BAAD6942E}"/>
              </a:ext>
            </a:extLst>
          </p:cNvPr>
          <p:cNvCxnSpPr>
            <a:cxnSpLocks/>
          </p:cNvCxnSpPr>
          <p:nvPr/>
        </p:nvCxnSpPr>
        <p:spPr>
          <a:xfrm>
            <a:off x="3111086" y="4363984"/>
            <a:ext cx="2087079" cy="397419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88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964674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682338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部分の式を考える。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共偏微分　　　　　　　　　　　　　　　　　　　　　　</a:t>
            </a:r>
            <a:endParaRPr lang="en-US" altLang="ja-JP" sz="1800" dirty="0"/>
          </a:p>
          <a:p>
            <a:pPr marL="0" indent="0" eaLnBrk="0">
              <a:lnSpc>
                <a:spcPct val="150000"/>
              </a:lnSpc>
              <a:spcBef>
                <a:spcPts val="0"/>
              </a:spcBef>
              <a:buNone/>
            </a:pPr>
            <a:r>
              <a:rPr lang="ja-JP" altLang="en-US" sz="1800"/>
              <a:t>波数ベクトルを　　　、アフィンパラメータを　　とおくき、</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を仮定すると、</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3"/>
          <a:stretch>
            <a:fillRect/>
          </a:stretch>
        </p:blipFill>
        <p:spPr>
          <a:xfrm>
            <a:off x="861545" y="1418809"/>
            <a:ext cx="472410" cy="184465"/>
          </a:xfrm>
          <a:prstGeom prst="rect">
            <a:avLst/>
          </a:prstGeom>
        </p:spPr>
      </p:pic>
      <p:pic>
        <p:nvPicPr>
          <p:cNvPr id="6" name="図 5">
            <a:extLst>
              <a:ext uri="{FF2B5EF4-FFF2-40B4-BE49-F238E27FC236}">
                <a16:creationId xmlns:a16="http://schemas.microsoft.com/office/drawing/2014/main" id="{FE8BEFDF-BFB4-9980-3085-FC1B4EC6FC96}"/>
              </a:ext>
            </a:extLst>
          </p:cNvPr>
          <p:cNvPicPr>
            <a:picLocks noChangeAspect="1"/>
          </p:cNvPicPr>
          <p:nvPr/>
        </p:nvPicPr>
        <p:blipFill>
          <a:blip r:embed="rId4"/>
          <a:stretch>
            <a:fillRect/>
          </a:stretch>
        </p:blipFill>
        <p:spPr>
          <a:xfrm>
            <a:off x="1469036" y="1981807"/>
            <a:ext cx="4470114" cy="984738"/>
          </a:xfrm>
          <a:prstGeom prst="rect">
            <a:avLst/>
          </a:prstGeom>
        </p:spPr>
      </p:pic>
      <p:pic>
        <p:nvPicPr>
          <p:cNvPr id="9" name="図 8">
            <a:extLst>
              <a:ext uri="{FF2B5EF4-FFF2-40B4-BE49-F238E27FC236}">
                <a16:creationId xmlns:a16="http://schemas.microsoft.com/office/drawing/2014/main" id="{F7C9D736-BC6B-843A-844B-40E962337C4B}"/>
              </a:ext>
            </a:extLst>
          </p:cNvPr>
          <p:cNvPicPr>
            <a:picLocks noChangeAspect="1"/>
          </p:cNvPicPr>
          <p:nvPr/>
        </p:nvPicPr>
        <p:blipFill>
          <a:blip r:embed="rId5"/>
          <a:stretch>
            <a:fillRect/>
          </a:stretch>
        </p:blipFill>
        <p:spPr>
          <a:xfrm>
            <a:off x="2059546" y="3314033"/>
            <a:ext cx="4212236" cy="491335"/>
          </a:xfrm>
          <a:prstGeom prst="rect">
            <a:avLst/>
          </a:prstGeom>
        </p:spPr>
      </p:pic>
      <p:pic>
        <p:nvPicPr>
          <p:cNvPr id="10" name="図 9">
            <a:extLst>
              <a:ext uri="{FF2B5EF4-FFF2-40B4-BE49-F238E27FC236}">
                <a16:creationId xmlns:a16="http://schemas.microsoft.com/office/drawing/2014/main" id="{2D849A0F-4259-A53C-E5DF-BC1E3C82A538}"/>
              </a:ext>
            </a:extLst>
          </p:cNvPr>
          <p:cNvPicPr>
            <a:picLocks noChangeAspect="1"/>
          </p:cNvPicPr>
          <p:nvPr/>
        </p:nvPicPr>
        <p:blipFill>
          <a:blip r:embed="rId6"/>
          <a:stretch>
            <a:fillRect/>
          </a:stretch>
        </p:blipFill>
        <p:spPr>
          <a:xfrm>
            <a:off x="1528019" y="4130565"/>
            <a:ext cx="2190749" cy="508000"/>
          </a:xfrm>
          <a:prstGeom prst="rect">
            <a:avLst/>
          </a:prstGeom>
        </p:spPr>
      </p:pic>
      <p:pic>
        <p:nvPicPr>
          <p:cNvPr id="11" name="図 10">
            <a:extLst>
              <a:ext uri="{FF2B5EF4-FFF2-40B4-BE49-F238E27FC236}">
                <a16:creationId xmlns:a16="http://schemas.microsoft.com/office/drawing/2014/main" id="{67C09B4B-A747-414A-336B-E6CC34918B4E}"/>
              </a:ext>
            </a:extLst>
          </p:cNvPr>
          <p:cNvPicPr>
            <a:picLocks noChangeAspect="1"/>
          </p:cNvPicPr>
          <p:nvPr/>
        </p:nvPicPr>
        <p:blipFill>
          <a:blip r:embed="rId7"/>
          <a:stretch>
            <a:fillRect/>
          </a:stretch>
        </p:blipFill>
        <p:spPr>
          <a:xfrm>
            <a:off x="2403461" y="3849576"/>
            <a:ext cx="519514" cy="284001"/>
          </a:xfrm>
          <a:prstGeom prst="rect">
            <a:avLst/>
          </a:prstGeom>
        </p:spPr>
      </p:pic>
      <p:pic>
        <p:nvPicPr>
          <p:cNvPr id="15" name="図 14">
            <a:extLst>
              <a:ext uri="{FF2B5EF4-FFF2-40B4-BE49-F238E27FC236}">
                <a16:creationId xmlns:a16="http://schemas.microsoft.com/office/drawing/2014/main" id="{C47B6276-88BC-9BB6-1D1A-21554CF6882F}"/>
              </a:ext>
            </a:extLst>
          </p:cNvPr>
          <p:cNvPicPr>
            <a:picLocks noChangeAspect="1"/>
          </p:cNvPicPr>
          <p:nvPr/>
        </p:nvPicPr>
        <p:blipFill>
          <a:blip r:embed="rId8"/>
          <a:stretch>
            <a:fillRect/>
          </a:stretch>
        </p:blipFill>
        <p:spPr>
          <a:xfrm>
            <a:off x="5693652" y="3884970"/>
            <a:ext cx="144474" cy="197701"/>
          </a:xfrm>
          <a:prstGeom prst="rect">
            <a:avLst/>
          </a:prstGeom>
        </p:spPr>
      </p:pic>
      <p:pic>
        <p:nvPicPr>
          <p:cNvPr id="16" name="図 15">
            <a:extLst>
              <a:ext uri="{FF2B5EF4-FFF2-40B4-BE49-F238E27FC236}">
                <a16:creationId xmlns:a16="http://schemas.microsoft.com/office/drawing/2014/main" id="{2BA841CD-DDD1-B045-9ACA-1A3E0E6DB4B0}"/>
              </a:ext>
            </a:extLst>
          </p:cNvPr>
          <p:cNvPicPr>
            <a:picLocks noChangeAspect="1"/>
          </p:cNvPicPr>
          <p:nvPr/>
        </p:nvPicPr>
        <p:blipFill>
          <a:blip r:embed="rId9"/>
          <a:stretch>
            <a:fillRect/>
          </a:stretch>
        </p:blipFill>
        <p:spPr>
          <a:xfrm>
            <a:off x="1980001" y="5018407"/>
            <a:ext cx="5071728" cy="1041323"/>
          </a:xfrm>
          <a:prstGeom prst="rect">
            <a:avLst/>
          </a:prstGeom>
        </p:spPr>
      </p:pic>
    </p:spTree>
    <p:extLst>
      <p:ext uri="{BB962C8B-B14F-4D97-AF65-F5344CB8AC3E}">
        <p14:creationId xmlns:p14="http://schemas.microsoft.com/office/powerpoint/2010/main" val="1770103730"/>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54584</TotalTime>
  <Words>1575</Words>
  <Application>Microsoft Macintosh PowerPoint</Application>
  <PresentationFormat>画面に合わせる (4:3)</PresentationFormat>
  <Paragraphs>334</Paragraphs>
  <Slides>42</Slides>
  <Notes>37</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42</vt:i4>
      </vt:variant>
    </vt:vector>
  </HeadingPairs>
  <TitlesOfParts>
    <vt:vector size="47" baseType="lpstr">
      <vt:lpstr>Hiragino Kaku Gothic Std W8</vt:lpstr>
      <vt:lpstr>游ゴシック</vt:lpstr>
      <vt:lpstr>Aptos</vt:lpstr>
      <vt:lpstr>Arial</vt:lpstr>
      <vt:lpstr>Office テーマ</vt:lpstr>
      <vt:lpstr>ブラックホールを回る 薄い降着円盤の作る像. long version.</vt:lpstr>
      <vt:lpstr>導入</vt:lpstr>
      <vt:lpstr>目次</vt:lpstr>
      <vt:lpstr>光の軌道を考えるための準備</vt:lpstr>
      <vt:lpstr>光の軌道を計算するのに必要な知識</vt:lpstr>
      <vt:lpstr>シュバルツシルト時空</vt:lpstr>
      <vt:lpstr>null測地線方程式（1/3）</vt:lpstr>
      <vt:lpstr>null測地線方程式（2/3）</vt:lpstr>
      <vt:lpstr>null測地線方程式（3/3）</vt:lpstr>
      <vt:lpstr>ブラックホール付近での 光の軌道</vt:lpstr>
      <vt:lpstr>光の軌道を表す微分方程式</vt:lpstr>
      <vt:lpstr>有効ポテンシャルと運動可能領域</vt:lpstr>
      <vt:lpstr>有効ポテンシャルによる軌道の分類</vt:lpstr>
      <vt:lpstr>微分方程式の変形</vt:lpstr>
      <vt:lpstr>最近接点から無限遠までの角度</vt:lpstr>
      <vt:lpstr>光の周回数と衝突係数（1/2）</vt:lpstr>
      <vt:lpstr>光の周回数と衝突係数（2/2）</vt:lpstr>
      <vt:lpstr>薄い降着円盤の作る像</vt:lpstr>
      <vt:lpstr>状況設定（1/2）</vt:lpstr>
      <vt:lpstr>状況設定（2/2）</vt:lpstr>
      <vt:lpstr>円盤のある点を通る軌道の散乱角</vt:lpstr>
      <vt:lpstr>PowerPoint プレゼンテーション</vt:lpstr>
      <vt:lpstr>PowerPoint プレゼンテーション</vt:lpstr>
      <vt:lpstr>円盤のある点を通る軌道の散乱角</vt:lpstr>
      <vt:lpstr>PowerPoint プレゼンテーション</vt:lpstr>
      <vt:lpstr>PowerPoint プレゼンテーション</vt:lpstr>
      <vt:lpstr>最近接点が軌道上にある場合</vt:lpstr>
      <vt:lpstr>PowerPoint プレゼンテーション</vt:lpstr>
      <vt:lpstr>最近接点が軌道上にない場合</vt:lpstr>
      <vt:lpstr>雑記</vt:lpstr>
      <vt:lpstr>以下、予備スライド</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783</cp:revision>
  <dcterms:created xsi:type="dcterms:W3CDTF">2024-07-01T13:42:07Z</dcterms:created>
  <dcterms:modified xsi:type="dcterms:W3CDTF">2024-11-10T23:52:40Z</dcterms:modified>
</cp:coreProperties>
</file>

<file path=docProps/thumbnail.jpeg>
</file>